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media8.mov" ContentType="video/quicktime"/>
  <Override PartName="/ppt/media/image2.png" ContentType="image/png"/>
  <Override PartName="/ppt/media/image3.png" ContentType="image/png"/>
  <Override PartName="/ppt/media/image7.tif" ContentType="image/tiff"/>
  <Override PartName="/ppt/media/image4.png" ContentType="image/png"/>
  <Override PartName="/ppt/media/image5.png" ContentType="image/png"/>
  <Override PartName="/ppt/media/image9.tif" ContentType="image/tiff"/>
  <Override PartName="/ppt/media/image10.png" ContentType="image/png"/>
  <Override PartName="/ppt/media/image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presProps.xml" ContentType="application/vnd.openxmlformats-officedocument.presentationml.presPro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7994D2-265B-4B3E-9F61-1599EF0E78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C83E44-D313-41E2-A79C-8C0E796AA4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712B88-3E9F-4CBE-9E36-D4A55C3E69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B8538F-FB24-4C89-97CB-3F85155593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A89923-443D-4258-BBCD-BB2BEE4AA4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ADAC9E-3CFA-4B58-A8CC-4E1BB70B9B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071C25-65F6-4BD8-8838-C80C38DD26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96283D-7681-47F0-A0CD-1C9F19E66D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6DC4A6-6B97-4D2D-9C8E-9FF1D0C0EB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EE756D-2FAD-4335-B3E9-4F60AFD73A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A11ACF-48E8-4A9D-81AC-B255D129DB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DF353A-EFD7-41EC-8B38-52600DB4C5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AD5C60-B4D4-41A3-BCEB-3ABE6B315C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745A0B-9A76-4014-9A7D-A84E743DCC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787F00-3EB6-4A64-8C8D-CEA0BEDD34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5BB32E-B2A1-414F-A57E-28DDC3585E1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03AAC2-E6A5-4EA9-BE98-E79917A328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DBD4A1-CC1B-4A51-8166-8513A72775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84F451-BB75-45A1-9366-E5791C4F98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026101-8A44-4430-A514-9EECD7D456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F38060-14B1-48C3-9400-3BF399749E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6434F2-B840-4B08-AE49-11DD33A2A4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373B9C-536F-4906-885E-B0006CE722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214ACE-242A-4705-A857-83484FCEE0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1B397D-4F24-4EBB-8890-41190264D6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99ED0A-CA42-489D-8F18-2371F6E4E0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EA14D2-D7B2-4B82-95B0-0B476A7C91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7D6172-0631-41FA-9135-B6E45C49EC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F6CFC2-79D7-4F1F-ACEF-77F5CFA270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235E4C-129A-45AF-9AA1-4CAAC78FDD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D75D04C-D790-4FDE-B536-3463075607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3AE9B6-4936-4298-A675-0AF69A749A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7F0929-6655-448B-AC87-4CF7936BC6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B9E346-97EE-407F-96A3-9B245BD2C9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3D76344-F794-4242-814D-2F97A09B5E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FC3CCB3-E433-4A4E-87FC-A2C0C06E29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936609-5128-4F13-B0AC-72C7A8A785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69C774-9F25-45FA-B4B3-F9D2E9B1D9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55692D-6822-4652-8372-379699AD63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DE21B5F-34B0-4138-8DB0-6043220178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829DEAE-2126-49DA-A66C-763C028E3E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F8EE05C-68EA-4EE2-ADD1-CCA59B6A0AD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52D51D-3869-4008-AA8F-EEE5B8D4D1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730EB5C-D879-48F1-9C0A-93E6CD45AF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E4AA87-EDD7-4DAF-939F-4FFEF9B6E1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195AA04-8288-4766-82B4-4511130EEC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051A84-194E-4AA2-BF30-666FF3CE41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93B856C-5DA6-4A55-B739-663A8E3E32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6DF7B91-5027-4578-A3BD-BAD7DFC375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341A0C5-D2F9-4DA0-A3FD-FF7A588444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A175728-75FA-425A-BAE5-AC9A486267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11EE512-5632-4205-92DD-C012FBEF96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440455C-606B-4DF6-912D-0FCB73DF58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8F599B8-FF0A-4C01-B6EE-6A1AE781AC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B6145B5-FE49-4290-94D6-E31553EEED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007D41-67CD-4801-B7D7-C3147694B0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866E1C0-7DD9-4957-8F37-A9978DE795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AB85D06-3033-4752-B311-71FDC4961D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B7270C-7F0D-4FC4-8FB3-131544E90A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B4B4745-4DF8-4863-80DB-97CC10DF7B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F365011-A4F5-4125-825E-09CECA5A74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EC3118E-5CE7-4D4D-B42E-CC6A5412DE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ED30C39-035E-4E40-B9D4-9B107CD3A2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C9B1E9B-0F4C-4367-8087-8E10701724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072B42B-92B7-47BE-AF47-71CBEC26AA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69DDB51-621F-46CA-9703-4CFBFDA4D2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82347D-E1AA-4465-A2AD-DB0B93DA48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2ED6D1D-F740-4292-B6E0-BD6B9E3FA6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7524715-EE2A-4589-9BB9-D15D156F48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4C9C392-21AE-4EEA-B984-57D6A4E3A3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DC86F37-3686-4506-8214-6CD3A4838D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0309BA5-C22E-48D4-8D99-4D4C14EED9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71D4258-E43E-4951-A800-F814BF0FAB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DEEEB38-DC5E-43A4-82BD-DF66C499A7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47FCC83-C647-4C9B-B84C-7F094529F5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0E672BF-186D-4616-B712-99FF4A982E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1A2B112-D5D3-4C57-A7D6-301ABF7437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A650B4-C10F-43BD-84CB-657D9268D7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ED7EED6-A7BC-4D3B-88B8-C13620E690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B7DD1F1-85B7-4162-8568-9DB51D3706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B7862F2-E1BA-4B93-84F6-9121F8E504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F84D8EF-0C17-4A48-95AD-E1AB2C3EE3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E178C47-34DF-4FBD-929C-00B2C8E0DE7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27C7B4-E065-463A-AF8C-63FA4ABD63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4920"/>
            <a:ext cx="319176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4920"/>
            <a:ext cx="234504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22514E-6FAE-44EA-BBCC-2ACC97211F7F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14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4920"/>
            <a:ext cx="234504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BD3499-C5F4-4A04-B887-C7D25A27F1C9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8B6642-FD92-4CF0-B3EC-16970E01DF40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5E7CE56-862E-4C55-B85B-9A668F4535FB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B03F5F-7AF8-425F-8576-1ED0269324F1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2F5025-42BB-4203-86FB-BB2DB7628383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9176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68389A-C196-4DFB-A484-581E0E7CFB45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5040" cy="38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doi.org/10.1145/3339825.3394930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file:///Users/jan_ivkovic/Desktop/Screen Recording 2023-12-06 at 15.44.44.mov" TargetMode="External"/><Relationship Id="rId2" Type="http://schemas.microsoft.com/office/2007/relationships/media" Target="file:///Users/jan_ivkovic/Desktop/Screen Recording 2023-12-06 at 15.44.44.mov" TargetMode="External"/><Relationship Id="rId3" Type="http://schemas.openxmlformats.org/officeDocument/2006/relationships/image" Target="../media/image7.tif"/><Relationship Id="rId4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8.mov"/><Relationship Id="rId2" Type="http://schemas.microsoft.com/office/2007/relationships/media" Target="../media/media8.mov"/><Relationship Id="rId3" Type="http://schemas.openxmlformats.org/officeDocument/2006/relationships/image" Target="../media/image9.tif"/><Relationship Id="rId4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oi.org/10.1117/12.512942" TargetMode="External"/><Relationship Id="rId2" Type="http://schemas.openxmlformats.org/officeDocument/2006/relationships/hyperlink" Target="https://ieeexplore.ieee.org/abstract/document/9140848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ieeexplore.ieee.org/abstract/document/6493502?casa_token=Rk4Txz8YKu8AAAAA:1uBUmdk0c38SyLakINnm08yM3q33O63O9wRvlXJeJLt7QTViXoObKtNrq43TLzRlL3-uqYcf" TargetMode="External"/><Relationship Id="rId2" Type="http://schemas.openxmlformats.org/officeDocument/2006/relationships/hyperlink" Target="https://ieeexplore.ieee.org/abstract/document/9287117" TargetMode="External"/><Relationship Id="rId3" Type="http://schemas.openxmlformats.org/officeDocument/2006/relationships/hyperlink" Target="https://iopscience.iop.org/article/10.1088/1757-899X/53/1/012037/meta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1828800"/>
            <a:ext cx="9068400" cy="129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Utilizing the WebRTC P2P protocol to reduce infrastructure costs of media streaming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514800" y="2917440"/>
            <a:ext cx="9068400" cy="82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Jan Ivkovic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504000" y="1371600"/>
            <a:ext cx="9094320" cy="33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Ramos-Chavez, R., Karagkioules, T., and Mekuria, R. (2020). A scalable load generation framework for evaluation of video streaming workflows in the cloud.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Proceedings of the 11th ACM Multimedia Systems Conference (MMSys '20)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Association for Computing Machinery, New York, NY, USA, 255–260.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https://doi.org/10.1145/3339825.3394930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Main 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400" cy="392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Feasibility – can such a system exist/work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Cost efficiency – is the proposed model better in terms of reducing load (on servers)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Limitations and scalability – is the model feasible due to technological limitations of client devices (loss of connection with too many peers)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461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it reduce load on servers?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a benchmark (HLS) and compare to WebRTC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Run tests of streaming on both (benchmark and P2P) and measuring the load on servers in the size of packets being transmitted on the servers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461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Transmit using both HLS and WebRTC models videos of 640x480, 1280x720 and 1920x1080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Increase the load on the servers by one extra peer per second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Measure with a task manager like application (Nethogs)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71600" y="1143000"/>
            <a:ext cx="7315200" cy="41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Same setup of increasing clients by one each second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each packet received by a client with a timestamp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Calculate the number of packets received per second by each peer from the timestamps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5800" y="914400"/>
            <a:ext cx="8458200" cy="443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685800" y="1100520"/>
            <a:ext cx="7084800" cy="39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864720" y="1172520"/>
            <a:ext cx="7260480" cy="40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864720" y="1172520"/>
            <a:ext cx="6905880" cy="388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Streaming of videos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400" cy="392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Live videos being shared online on various platforms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YouTube live/Twitch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Packets of the video being transmitted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685800" y="1172160"/>
            <a:ext cx="7085160" cy="39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  <a:ea typeface="PingFang SC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864720" y="1172160"/>
            <a:ext cx="7261200" cy="40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  <a:ea typeface="PingFang SC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64720" y="1172160"/>
            <a:ext cx="7667640" cy="43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Evaluation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to create such a system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is more cost efficient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Severe limitations (17 connections at 1280 by 720 pixels, 10 connections at 1920 by 1080 pixels)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Evaluation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reality both HLS and WebRTC likely have linear cost correlation to the number of peers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Multi layer approach a possible workaround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Evaluation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1371600" y="1172160"/>
            <a:ext cx="7143480" cy="42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is possible to use this proposed alternative streaming method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some severe limitations but workarounds are possible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Traditional streaming server architecture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486400" y="1326600"/>
            <a:ext cx="4086000" cy="32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Data streamed from one user to many via a network of company servers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Problem of the Cost of infrastructure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Cost optimization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363240" y="1499400"/>
            <a:ext cx="5189040" cy="3112200"/>
          </a:xfrm>
          <a:prstGeom prst="rect">
            <a:avLst/>
          </a:prstGeom>
          <a:ln w="0">
            <a:noFill/>
          </a:ln>
        </p:spPr>
      </p:pic>
      <p:sp>
        <p:nvSpPr>
          <p:cNvPr id="294" name=""/>
          <p:cNvSpPr/>
          <p:nvPr/>
        </p:nvSpPr>
        <p:spPr>
          <a:xfrm>
            <a:off x="2286000" y="2286000"/>
            <a:ext cx="1370520" cy="1370520"/>
          </a:xfrm>
          <a:prstGeom prst="ellipse">
            <a:avLst/>
          </a:prstGeom>
          <a:noFill/>
          <a:ln w="5724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370800" y="914400"/>
            <a:ext cx="9000000" cy="5398920"/>
          </a:xfrm>
          <a:prstGeom prst="rect">
            <a:avLst/>
          </a:prstGeom>
          <a:ln w="0">
            <a:noFill/>
          </a:ln>
        </p:spPr>
      </p:pic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Alternative model - P2P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7543800" y="1818360"/>
            <a:ext cx="1233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000"/>
                </a:solidFill>
                <a:latin typeface="Arial"/>
                <a:ea typeface="DejaVu Sans"/>
              </a:rPr>
              <a:t>No server!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P2P options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715000" y="1326600"/>
            <a:ext cx="3857400" cy="393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WebRTC example of P2P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More complex than just from one user to another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Still requires servers to create connection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Limits of peer performance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-500400" y="1177920"/>
            <a:ext cx="7094160" cy="425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914400" y="685800"/>
            <a:ext cx="8314200" cy="498744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WebRTC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Target audience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Individuals/companies working on platform development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Companies improving their platforms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Researchers working on P2P networking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Researchers working on server economics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504000" y="1371600"/>
            <a:ext cx="9094320" cy="33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Odlyzko, A. M. (2003). Internet traffic growth: sources and implications.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Optical Transmission Systems and Equipment for WDM Networking II.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https://doi.org/10.1117/12.512942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Feldmann, A., Gasser, O., Lichtblau, F., Pujol, E., Poese, I., Dietzel, C., Wagner, D., Wichtlhuber, M., Tapiador, J., Vallina-Rodriguez, N., Hohlfeld, O., and Smaragdakis, G. (2021). A Year in Lockdown: How the Waves of COVID-19 Impact Internet Traffic.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Communications of the ACM 64, 7 (July 2021)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Nunez, L., and Toasa, R., M. (2020). Performance evaluation of RTMP, RTSP and HLS protocols for IPTV in mobile networks. 1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5th Iberian Conference on Information Systems and Technologies (CISTI).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Seville, Spain, 2020, pp. 1-5.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https://ieeexplore.ieee.org/abstract/document/9140848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504000" y="1371600"/>
            <a:ext cx="9094320" cy="33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Cicco, L., and Mascolo, S. (2014). An Adaptive Video Streaming Control System: Modeling, Validation, and Performance Evaluation.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IEEE/ACM Transactions on Networking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vol. 22, no. 2, pp. 526-539, April 2014.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https://ieeexplore.ieee.org/abstract/document/6493502?casa_token=Rk4Txz8YKu8AAAAA:1uBUmdk0c38SyLakINnm08yM3q33O63O9wRvlXJeJLt7QTViXoObKtNrq43TLzRlL3-uqYcf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Durak, K., Akcay, M., N., Erinc, Y., K., Pekel, B., and Begen, A., C. (2020). Evaluating the Performance of Apple’s Low-Latency HLS IEEE 22nd International Workshop on Multimedia Signal Processing (MMSP), Tampere, Finland, 2020, pp. 1-6.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https://ieeexplore.ieee.org/abstract/document/9287117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Sanni, M., L., Hashim, A., A., Anwar, F., Ahmed, G., S., M., and Ali, S. (2013). How to model wireless mesh networks topology. IOP Conference Series: Materials Science and Engineering, Volume 53, 5th International Conference on Mechatronics (ICOM'13) 2–4 July 2013, Kuala Lumpur, Malaysia.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https://iopscience.iop.org/article/10.1088/1757-899X/53/1/012037/meta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6715</TotalTime>
  <Application>LibreOffice/7.4.0.3$MacOSX_AARCH64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2022-12-13T12:38:14Z</dcterms:created>
  <dc:creator/>
  <dc:description/>
  <dc:language>en-US</dc:language>
  <cp:lastModifiedBy/>
  <dcterms:modified xsi:type="dcterms:W3CDTF">2023-12-06T16:06:10Z</dcterms:modified>
  <cp:revision>117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